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5" r:id="rId10"/>
    <p:sldId id="260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22" y="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C069060-476C-44EA-BC63-00A716F33ED7}" type="datetimeFigureOut">
              <a:rPr lang="fr-FR" smtClean="0"/>
              <a:pPr/>
              <a:t>24/02/2014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9060-476C-44EA-BC63-00A716F33ED7}" type="datetimeFigureOut">
              <a:rPr lang="fr-FR" smtClean="0"/>
              <a:pPr/>
              <a:t>24/02/2014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9060-476C-44EA-BC63-00A716F33ED7}" type="datetimeFigureOut">
              <a:rPr lang="fr-FR" smtClean="0"/>
              <a:pPr/>
              <a:t>24/02/2014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9060-476C-44EA-BC63-00A716F33ED7}" type="datetimeFigureOut">
              <a:rPr lang="fr-FR" smtClean="0"/>
              <a:pPr/>
              <a:t>24/02/2014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9060-476C-44EA-BC63-00A716F33ED7}" type="datetimeFigureOut">
              <a:rPr lang="fr-FR" smtClean="0"/>
              <a:pPr/>
              <a:t>24/02/2014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9060-476C-44EA-BC63-00A716F33ED7}" type="datetimeFigureOut">
              <a:rPr lang="fr-FR" smtClean="0"/>
              <a:pPr/>
              <a:t>24/02/2014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069060-476C-44EA-BC63-00A716F33ED7}" type="datetimeFigureOut">
              <a:rPr lang="fr-FR" smtClean="0"/>
              <a:pPr/>
              <a:t>24/02/2014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C069060-476C-44EA-BC63-00A716F33ED7}" type="datetimeFigureOut">
              <a:rPr lang="fr-FR" smtClean="0"/>
              <a:pPr/>
              <a:t>24/02/2014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9060-476C-44EA-BC63-00A716F33ED7}" type="datetimeFigureOut">
              <a:rPr lang="fr-FR" smtClean="0"/>
              <a:pPr/>
              <a:t>24/02/2014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9060-476C-44EA-BC63-00A716F33ED7}" type="datetimeFigureOut">
              <a:rPr lang="fr-FR" smtClean="0"/>
              <a:pPr/>
              <a:t>24/02/2014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9060-476C-44EA-BC63-00A716F33ED7}" type="datetimeFigureOut">
              <a:rPr lang="fr-FR" smtClean="0"/>
              <a:pPr/>
              <a:t>24/02/2014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C069060-476C-44EA-BC63-00A716F33ED7}" type="datetimeFigureOut">
              <a:rPr lang="fr-FR" smtClean="0"/>
              <a:pPr/>
              <a:t>24/02/2014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Protocole Fourmis Simplifié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Protocole d’échantillonnage simple permettant d’évaluer la présence et l’importance des </a:t>
            </a:r>
            <a:r>
              <a:rPr lang="fr-FR" b="1" i="1" dirty="0" err="1" smtClean="0"/>
              <a:t>Myrmica</a:t>
            </a:r>
            <a:r>
              <a:rPr lang="fr-FR" b="1" dirty="0" smtClean="0"/>
              <a:t> au sein des communautés de fourmis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000" y="5085384"/>
            <a:ext cx="301239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space-documentaire.cg38.fr/uploads/Image/52/WEB_CHEMIN_35573_1216975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9654"/>
            <a:ext cx="1800000" cy="828346"/>
          </a:xfrm>
          <a:prstGeom prst="rect">
            <a:avLst/>
          </a:prstGeom>
          <a:noFill/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/>
          <a:p>
            <a:fld id="{239282D5-C88F-49EC-B3CA-E8017F6C76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51920" y="6597352"/>
            <a:ext cx="1541346" cy="2523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UMR CNRS 7162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logo_ufr 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297" y="5985384"/>
            <a:ext cx="115360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ogo IRBI-icono 2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877352"/>
            <a:ext cx="143916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8590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des 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Au minimum :</a:t>
            </a:r>
          </a:p>
          <a:p>
            <a:r>
              <a:rPr lang="fr-FR" dirty="0" smtClean="0"/>
              <a:t>répartition spatiale des espèces dans la parcelle échantillonnée</a:t>
            </a:r>
          </a:p>
          <a:p>
            <a:r>
              <a:rPr lang="fr-FR" dirty="0" smtClean="0"/>
              <a:t>courbes d’accumulation / raréfaction pour diversité de la communauté de fourmis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495425"/>
            <a:ext cx="79914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23528" y="69269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Transect</a:t>
            </a:r>
            <a:r>
              <a:rPr lang="fr-FR" dirty="0" smtClean="0"/>
              <a:t> simple (Marais de Montfort, 2011)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1" y="0"/>
            <a:ext cx="6058483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732240" y="90872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Grille :</a:t>
            </a:r>
          </a:p>
          <a:p>
            <a:r>
              <a:rPr lang="fr-FR" dirty="0" smtClean="0"/>
              <a:t>La </a:t>
            </a:r>
            <a:r>
              <a:rPr lang="fr-FR" dirty="0" err="1" smtClean="0"/>
              <a:t>Leschère</a:t>
            </a:r>
            <a:r>
              <a:rPr lang="fr-FR" dirty="0" smtClean="0"/>
              <a:t> de </a:t>
            </a:r>
            <a:r>
              <a:rPr lang="fr-FR" dirty="0" err="1" smtClean="0"/>
              <a:t>Molletunay</a:t>
            </a:r>
            <a:r>
              <a:rPr lang="fr-FR" dirty="0" smtClean="0"/>
              <a:t> (38, 2011)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VIDEO\Documents\Gaelle sauvegarde\GIS\imagesfinales\stju2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3400" b="3601"/>
          <a:stretch/>
        </p:blipFill>
        <p:spPr bwMode="auto">
          <a:xfrm>
            <a:off x="0" y="1052736"/>
            <a:ext cx="6120000" cy="4316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1520" y="5445224"/>
            <a:ext cx="5328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Figure 5 : photo aérienne du site de St Julien et localisation des appâts avec </a:t>
            </a:r>
            <a:r>
              <a:rPr kumimoji="0" lang="fr-FR" sz="1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fr-FR" sz="10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yrmica</a:t>
            </a:r>
            <a:r>
              <a:rPr kumimoji="0" lang="fr-FR" sz="1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10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sabuleti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476672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Echantillonnage complexe (Isle Crémieu, 2013)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547" y="693376"/>
            <a:ext cx="7332453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530120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Grille :</a:t>
            </a:r>
          </a:p>
          <a:p>
            <a:r>
              <a:rPr lang="fr-FR" dirty="0" smtClean="0"/>
              <a:t>La </a:t>
            </a:r>
            <a:r>
              <a:rPr lang="fr-FR" dirty="0" err="1" smtClean="0"/>
              <a:t>Leschère</a:t>
            </a:r>
            <a:r>
              <a:rPr lang="fr-FR" dirty="0" smtClean="0"/>
              <a:t> de </a:t>
            </a:r>
            <a:r>
              <a:rPr lang="fr-FR" dirty="0" err="1" smtClean="0"/>
              <a:t>Molletunay</a:t>
            </a:r>
            <a:r>
              <a:rPr lang="fr-FR" dirty="0" smtClean="0"/>
              <a:t> (38, 2011)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400" dirty="0" smtClean="0"/>
              <a:t>Ce protocole d’échantillonnage commun et normalisé vise à permettre à des non spécialistes d’établir </a:t>
            </a:r>
          </a:p>
          <a:p>
            <a:pPr marL="624078" indent="-514350">
              <a:buFont typeface="+mj-lt"/>
              <a:buAutoNum type="arabicPeriod"/>
            </a:pPr>
            <a:r>
              <a:rPr lang="fr-FR" sz="2400" dirty="0" smtClean="0"/>
              <a:t>la présence de fourmis du genre </a:t>
            </a:r>
            <a:r>
              <a:rPr lang="fr-FR" sz="2400" i="1" dirty="0" err="1" smtClean="0"/>
              <a:t>Myrmica</a:t>
            </a:r>
            <a:r>
              <a:rPr lang="fr-FR" sz="2400" dirty="0" smtClean="0"/>
              <a:t>, </a:t>
            </a:r>
          </a:p>
          <a:p>
            <a:pPr marL="624078" indent="-514350">
              <a:buFont typeface="+mj-lt"/>
              <a:buAutoNum type="arabicPeriod"/>
            </a:pPr>
            <a:r>
              <a:rPr lang="fr-FR" sz="2400" dirty="0" smtClean="0"/>
              <a:t>leur répartition spatiale à l’échelle d’une parcelle, </a:t>
            </a:r>
          </a:p>
          <a:p>
            <a:pPr marL="624078" indent="-514350">
              <a:buFont typeface="+mj-lt"/>
              <a:buAutoNum type="arabicPeriod"/>
            </a:pPr>
            <a:r>
              <a:rPr lang="fr-FR" sz="2400" dirty="0" smtClean="0"/>
              <a:t>la diversité de la communauté de fourmis à laquelle les </a:t>
            </a:r>
            <a:r>
              <a:rPr lang="fr-FR" sz="2400" i="1" dirty="0" err="1" smtClean="0"/>
              <a:t>Myrmica</a:t>
            </a:r>
            <a:r>
              <a:rPr lang="fr-FR" sz="2400" dirty="0" smtClean="0"/>
              <a:t> sont confrontées</a:t>
            </a:r>
          </a:p>
          <a:p>
            <a:pPr marL="624078" indent="-514350">
              <a:buFont typeface="+mj-lt"/>
              <a:buAutoNum type="arabicPeriod"/>
            </a:pPr>
            <a:endParaRPr lang="fr-FR" sz="2400" dirty="0" smtClean="0"/>
          </a:p>
          <a:p>
            <a:pPr marL="624078" indent="-514350">
              <a:buNone/>
            </a:pPr>
            <a:r>
              <a:rPr lang="fr-FR" sz="2400" dirty="0" smtClean="0"/>
              <a:t>Il ne permet pas </a:t>
            </a:r>
          </a:p>
          <a:p>
            <a:pPr marL="624078" indent="-514350">
              <a:buFont typeface="+mj-lt"/>
              <a:buAutoNum type="arabicPeriod"/>
            </a:pPr>
            <a:r>
              <a:rPr lang="fr-FR" sz="2400" dirty="0" smtClean="0"/>
              <a:t>d’estimer des abondances ou des densités ponctuelles</a:t>
            </a:r>
          </a:p>
          <a:p>
            <a:pPr marL="624078" indent="-514350">
              <a:buFont typeface="+mj-lt"/>
              <a:buAutoNum type="arabicPeriod"/>
            </a:pPr>
            <a:r>
              <a:rPr lang="fr-FR" sz="2400" dirty="0" smtClean="0"/>
              <a:t>un échantillonnage exhaustif de toutes les espèces de fourmis. </a:t>
            </a:r>
          </a:p>
          <a:p>
            <a:pPr marL="624078" indent="-514350">
              <a:buNone/>
            </a:pPr>
            <a:r>
              <a:rPr lang="fr-FR" sz="2400" dirty="0" smtClean="0"/>
              <a:t>Il est biaisé en faveur des </a:t>
            </a:r>
            <a:r>
              <a:rPr lang="fr-FR" sz="2400" i="1" dirty="0" err="1" smtClean="0"/>
              <a:t>Myrmica</a:t>
            </a:r>
            <a:r>
              <a:rPr lang="fr-FR" sz="2400" dirty="0" smtClean="0"/>
              <a:t> (</a:t>
            </a:r>
            <a:r>
              <a:rPr lang="fr-FR" sz="2400" dirty="0" err="1" smtClean="0"/>
              <a:t>proba</a:t>
            </a:r>
            <a:r>
              <a:rPr lang="fr-FR" sz="2400" dirty="0" smtClean="0"/>
              <a:t> de détection ponctuelle à 70% contre &lt;50% pour les autres espèces).</a:t>
            </a:r>
            <a:endParaRPr lang="fr-F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 du protocole de terrain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Rapidité : </a:t>
            </a:r>
          </a:p>
          <a:p>
            <a:pPr lvl="1"/>
            <a:r>
              <a:rPr lang="fr-FR" dirty="0" smtClean="0"/>
              <a:t>une demi-journée de travail à 2-4 personnes</a:t>
            </a:r>
          </a:p>
          <a:p>
            <a:pPr lvl="1"/>
            <a:r>
              <a:rPr lang="fr-FR" dirty="0" smtClean="0"/>
              <a:t>par parcelle de 1 à 4 ha</a:t>
            </a:r>
          </a:p>
          <a:p>
            <a:pPr lvl="1"/>
            <a:r>
              <a:rPr lang="fr-FR" dirty="0" smtClean="0"/>
              <a:t>données de terrain immédiates pour le genre </a:t>
            </a:r>
            <a:r>
              <a:rPr lang="fr-FR" i="1" dirty="0" err="1" smtClean="0"/>
              <a:t>Myrmica</a:t>
            </a:r>
            <a:endParaRPr lang="fr-FR" i="1" dirty="0" smtClean="0"/>
          </a:p>
          <a:p>
            <a:r>
              <a:rPr lang="fr-FR" dirty="0" smtClean="0"/>
              <a:t>Facilité :</a:t>
            </a:r>
          </a:p>
          <a:p>
            <a:pPr lvl="1"/>
            <a:r>
              <a:rPr lang="fr-FR" dirty="0" smtClean="0"/>
              <a:t>pas besoin de spécialiste sur place</a:t>
            </a:r>
          </a:p>
          <a:p>
            <a:pPr lvl="1"/>
            <a:r>
              <a:rPr lang="fr-FR" dirty="0" smtClean="0"/>
              <a:t>pas de matériel sophistiqué ou coûteux</a:t>
            </a:r>
          </a:p>
          <a:p>
            <a:pPr lvl="1"/>
            <a:r>
              <a:rPr lang="fr-FR" dirty="0" smtClean="0"/>
              <a:t>réalisable d’avril à juillet</a:t>
            </a:r>
          </a:p>
          <a:p>
            <a:r>
              <a:rPr lang="fr-FR" dirty="0" smtClean="0"/>
              <a:t>Adaptabilité</a:t>
            </a:r>
          </a:p>
          <a:p>
            <a:pPr lvl="1"/>
            <a:r>
              <a:rPr lang="fr-FR" dirty="0" smtClean="0"/>
              <a:t>tous les milieux, secs à humides, pierreux à boueux</a:t>
            </a:r>
          </a:p>
          <a:p>
            <a:pPr lvl="1"/>
            <a:r>
              <a:rPr lang="fr-FR" dirty="0" smtClean="0"/>
              <a:t>toutes les espèces de </a:t>
            </a:r>
            <a:r>
              <a:rPr lang="fr-FR" i="1" dirty="0" err="1" smtClean="0"/>
              <a:t>Myrmica</a:t>
            </a:r>
            <a:endParaRPr lang="fr-FR" i="1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Inconvénients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fourmis pas capturées par colonie (</a:t>
            </a:r>
            <a:r>
              <a:rPr lang="fr-FR" dirty="0" err="1" smtClean="0"/>
              <a:t>pb</a:t>
            </a:r>
            <a:r>
              <a:rPr lang="fr-FR" dirty="0" smtClean="0"/>
              <a:t>. pour taxinomie)</a:t>
            </a:r>
          </a:p>
          <a:p>
            <a:r>
              <a:rPr lang="fr-FR" dirty="0" smtClean="0"/>
              <a:t>fourmis discrètes ou hypogées non échantillonnées</a:t>
            </a:r>
          </a:p>
          <a:p>
            <a:r>
              <a:rPr lang="fr-FR" dirty="0" smtClean="0"/>
              <a:t>pas d’abondances, pas de densités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protocole en bref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fr-FR" dirty="0" smtClean="0"/>
              <a:t>Préparation des </a:t>
            </a:r>
            <a:r>
              <a:rPr lang="fr-FR" dirty="0" err="1" smtClean="0"/>
              <a:t>transects</a:t>
            </a:r>
            <a:endParaRPr lang="fr-FR" dirty="0" smtClean="0"/>
          </a:p>
          <a:p>
            <a:pPr marL="624078" indent="-514350">
              <a:buFont typeface="+mj-lt"/>
              <a:buAutoNum type="arabicPeriod"/>
            </a:pPr>
            <a:r>
              <a:rPr lang="fr-FR" dirty="0" smtClean="0"/>
              <a:t>Préparation des appâts et des tubes</a:t>
            </a:r>
          </a:p>
          <a:p>
            <a:pPr marL="624078" indent="-514350">
              <a:buFont typeface="+mj-lt"/>
              <a:buAutoNum type="arabicPeriod"/>
            </a:pPr>
            <a:r>
              <a:rPr lang="fr-FR" dirty="0" smtClean="0"/>
              <a:t>Pose des appâts</a:t>
            </a:r>
          </a:p>
          <a:p>
            <a:pPr marL="624078" indent="-514350">
              <a:buFont typeface="+mj-lt"/>
              <a:buAutoNum type="arabicPeriod"/>
            </a:pPr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Relevé 30 min après la pose du premier appât. </a:t>
            </a:r>
          </a:p>
          <a:p>
            <a:pPr marL="624078" indent="-514350">
              <a:buFont typeface="+mj-lt"/>
              <a:buAutoNum type="arabicPeriod"/>
            </a:pPr>
            <a:r>
              <a:rPr lang="fr-FR" dirty="0" smtClean="0"/>
              <a:t>2</a:t>
            </a:r>
            <a:r>
              <a:rPr lang="fr-FR" baseline="30000" dirty="0" smtClean="0"/>
              <a:t>nd</a:t>
            </a:r>
            <a:r>
              <a:rPr lang="fr-FR" dirty="0" smtClean="0"/>
              <a:t> Relevé 1h30 après la pose du premier appât. 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293" y="620688"/>
            <a:ext cx="6529707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" y="908720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fr-FR" dirty="0" smtClean="0"/>
              <a:t>Préparation des </a:t>
            </a:r>
            <a:r>
              <a:rPr lang="fr-FR" dirty="0" err="1" smtClean="0"/>
              <a:t>transects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0" y="234888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Transect</a:t>
            </a:r>
            <a:r>
              <a:rPr lang="fr-FR" dirty="0" smtClean="0"/>
              <a:t> simple (Marais de Montfort, 2011)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VIDEO\Documents\Gaelle sauvegarde\GIS\imagesfinales\moi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b="5312"/>
          <a:stretch/>
        </p:blipFill>
        <p:spPr bwMode="auto">
          <a:xfrm>
            <a:off x="4680000" y="1988840"/>
            <a:ext cx="4464000" cy="2990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08720"/>
            <a:ext cx="289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4078" indent="-514350"/>
            <a:r>
              <a:rPr lang="fr-FR" dirty="0" smtClean="0"/>
              <a:t>Préparation des </a:t>
            </a:r>
            <a:r>
              <a:rPr lang="fr-FR" dirty="0" err="1" smtClean="0"/>
              <a:t>transects</a:t>
            </a: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4464000" cy="347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716016" y="544522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Echantillonnage complexe (Isle Crémieu, 2013)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55892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Grille (Marais de </a:t>
            </a:r>
            <a:r>
              <a:rPr lang="fr-FR" dirty="0" err="1" smtClean="0"/>
              <a:t>Charvas</a:t>
            </a:r>
            <a:r>
              <a:rPr lang="fr-FR" dirty="0" smtClean="0"/>
              <a:t>, 2010)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92696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indent="-514350"/>
            <a:r>
              <a:rPr lang="fr-FR" sz="2400" dirty="0" smtClean="0"/>
              <a:t>Préparation et pose des appâts</a:t>
            </a:r>
          </a:p>
        </p:txBody>
      </p:sp>
      <p:pic>
        <p:nvPicPr>
          <p:cNvPr id="5" name="Image 4" descr="IMG_68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84" y="2276872"/>
            <a:ext cx="4320000" cy="2880000"/>
          </a:xfrm>
          <a:prstGeom prst="rect">
            <a:avLst/>
          </a:prstGeom>
        </p:spPr>
      </p:pic>
      <p:pic>
        <p:nvPicPr>
          <p:cNvPr id="6" name="Image 5" descr="IMG_1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4000" y="2060848"/>
            <a:ext cx="4320000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Identification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 genre : facile après petite formation</a:t>
            </a:r>
          </a:p>
          <a:p>
            <a:r>
              <a:rPr lang="fr-FR" dirty="0" smtClean="0"/>
              <a:t>à l’espèce :</a:t>
            </a:r>
          </a:p>
          <a:p>
            <a:pPr lvl="1"/>
            <a:r>
              <a:rPr lang="fr-FR" dirty="0" smtClean="0"/>
              <a:t>formation par </a:t>
            </a:r>
            <a:r>
              <a:rPr lang="fr-FR" dirty="0" err="1" smtClean="0"/>
              <a:t>Antarea</a:t>
            </a:r>
            <a:r>
              <a:rPr lang="fr-FR" dirty="0" smtClean="0"/>
              <a:t> pour les </a:t>
            </a:r>
            <a:r>
              <a:rPr lang="fr-FR" i="1" dirty="0" err="1" smtClean="0"/>
              <a:t>Myrmica</a:t>
            </a:r>
            <a:endParaRPr lang="fr-FR" i="1" dirty="0" smtClean="0"/>
          </a:p>
          <a:p>
            <a:pPr lvl="1"/>
            <a:r>
              <a:rPr lang="fr-FR" dirty="0" smtClean="0"/>
              <a:t>identification morphologique par </a:t>
            </a:r>
            <a:r>
              <a:rPr lang="fr-FR" dirty="0" err="1" smtClean="0"/>
              <a:t>Antarea</a:t>
            </a:r>
            <a:r>
              <a:rPr lang="fr-FR" dirty="0" smtClean="0"/>
              <a:t> ou par stagiaire encadré </a:t>
            </a:r>
            <a:r>
              <a:rPr lang="fr-FR" dirty="0" err="1" smtClean="0"/>
              <a:t>Antarea</a:t>
            </a:r>
            <a:r>
              <a:rPr lang="fr-FR" dirty="0" smtClean="0"/>
              <a:t> ou BK</a:t>
            </a:r>
          </a:p>
          <a:p>
            <a:pPr lvl="1"/>
            <a:r>
              <a:rPr lang="fr-FR" dirty="0" smtClean="0"/>
              <a:t>identification moléculaire par BK ou labo privé (p.ex. </a:t>
            </a:r>
            <a:r>
              <a:rPr lang="fr-FR" dirty="0" err="1" smtClean="0"/>
              <a:t>Genoscreen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identification chimique (hydrocarbures) par JL Mercier</a:t>
            </a:r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106</TotalTime>
  <Words>388</Words>
  <Application>Microsoft Office PowerPoint</Application>
  <PresentationFormat>Affichage à l'écran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Urbain</vt:lpstr>
      <vt:lpstr>Protocole Fourmis Simplifié</vt:lpstr>
      <vt:lpstr>Objectifs</vt:lpstr>
      <vt:lpstr>Avantages du protocole de terrain</vt:lpstr>
      <vt:lpstr>Inconvénients</vt:lpstr>
      <vt:lpstr>Le protocole en bref</vt:lpstr>
      <vt:lpstr>Diapositive 6</vt:lpstr>
      <vt:lpstr>Diapositive 7</vt:lpstr>
      <vt:lpstr>Diapositive 8</vt:lpstr>
      <vt:lpstr>Identification</vt:lpstr>
      <vt:lpstr>Analyse des résultats</vt:lpstr>
      <vt:lpstr>Diapositive 11</vt:lpstr>
      <vt:lpstr>Diapositive 12</vt:lpstr>
      <vt:lpstr>Diapositive 13</vt:lpstr>
      <vt:lpstr>Diapositive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Protocole Fourmis Rapide</dc:title>
  <dc:creator>Bernard</dc:creator>
  <cp:lastModifiedBy>Bernard</cp:lastModifiedBy>
  <cp:revision>10</cp:revision>
  <dcterms:created xsi:type="dcterms:W3CDTF">2014-02-24T14:27:03Z</dcterms:created>
  <dcterms:modified xsi:type="dcterms:W3CDTF">2014-02-24T21:59:39Z</dcterms:modified>
</cp:coreProperties>
</file>