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74" r:id="rId8"/>
    <p:sldId id="272" r:id="rId9"/>
    <p:sldId id="273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069060-476C-44EA-BC63-00A716F33ED7}" type="datetimeFigureOut">
              <a:rPr lang="fr-FR" smtClean="0"/>
              <a:pPr/>
              <a:t>15/12/2014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1F7CBD-83FD-4181-BF31-FB43C50E4C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Simplifications et précisions apportées au protocole Fourmis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000" y="5085384"/>
            <a:ext cx="30123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space-documentaire.cg38.fr/uploads/Image/52/WEB_CHEMIN_35573_1216975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9654"/>
            <a:ext cx="1800000" cy="828346"/>
          </a:xfrm>
          <a:prstGeom prst="rect">
            <a:avLst/>
          </a:prstGeom>
          <a:noFill/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/>
          <a:p>
            <a:fld id="{239282D5-C88F-49EC-B3CA-E8017F6C76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51920" y="6597352"/>
            <a:ext cx="1541346" cy="252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UMR CNRS 7162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logo_ufr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297" y="5985384"/>
            <a:ext cx="115360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o IRBI-icono 2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877352"/>
            <a:ext cx="143916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8590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Simplification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Permettre de caractériser efficacement de nombreuses petites </a:t>
            </a:r>
            <a:r>
              <a:rPr lang="fr-FR" sz="1800" dirty="0" smtClean="0"/>
              <a:t>parcelles</a:t>
            </a:r>
          </a:p>
          <a:p>
            <a:pPr marL="109728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</a:t>
            </a:r>
          </a:p>
          <a:p>
            <a:pPr marL="109728" indent="0"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- Tube posé sur le côté et laissé ouvert;</a:t>
            </a: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- 1h30 puis tube fermé, récupéré et rapporté en labo;</a:t>
            </a: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- Congélateur (&gt;10 minutes) puis sucre et croquette enlevés;</a:t>
            </a:r>
          </a:p>
          <a:p>
            <a:pPr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Soit alcool dans le tube, soit tri direct des fourmis en tube à </a:t>
            </a:r>
            <a:r>
              <a:rPr lang="fr-FR" sz="1800" dirty="0" err="1" smtClean="0">
                <a:sym typeface="Wingdings" panose="05000000000000000000" pitchFamily="2" charset="2"/>
              </a:rPr>
              <a:t>centri</a:t>
            </a:r>
            <a:r>
              <a:rPr lang="fr-FR" sz="1800" dirty="0" smtClean="0">
                <a:sym typeface="Wingdings" panose="05000000000000000000" pitchFamily="2" charset="2"/>
              </a:rPr>
              <a:t>;</a:t>
            </a:r>
          </a:p>
          <a:p>
            <a:pPr>
              <a:buFontTx/>
              <a:buChar char="-"/>
            </a:pPr>
            <a:endParaRPr lang="fr-FR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Détection des </a:t>
            </a:r>
            <a:r>
              <a:rPr lang="fr-FR" sz="1800" i="1" dirty="0" err="1" smtClean="0">
                <a:sym typeface="Wingdings" panose="05000000000000000000" pitchFamily="2" charset="2"/>
              </a:rPr>
              <a:t>Myrmica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d’intérêt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Rapidité pose et récolte même si distances entre parcelles</a:t>
            </a:r>
            <a:endParaRPr lang="fr-FR" sz="1800" dirty="0"/>
          </a:p>
        </p:txBody>
      </p:sp>
      <p:pic>
        <p:nvPicPr>
          <p:cNvPr id="4" name="Image 3" descr="IMG_012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6" t="48798" r="27073"/>
          <a:stretch/>
        </p:blipFill>
        <p:spPr>
          <a:xfrm>
            <a:off x="985243" y="2641657"/>
            <a:ext cx="1187633" cy="180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98575" y="2890873"/>
            <a:ext cx="1707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+Sucre morceau</a:t>
            </a:r>
          </a:p>
          <a:p>
            <a:r>
              <a:rPr lang="fr-FR" dirty="0" smtClean="0"/>
              <a:t>+/- croquettes chien / chat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64954" y="291824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10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47644" y="33715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parcelles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5724128" y="2708920"/>
            <a:ext cx="2880000" cy="2036613"/>
            <a:chOff x="5724128" y="3238685"/>
            <a:chExt cx="2880000" cy="203661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238685"/>
              <a:ext cx="2880000" cy="2036613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7030936" y="3740892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416815" y="3614980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344807" y="3803848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958928" y="4194035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589767" y="3740892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056775" y="4843654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981656" y="4608754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164128" y="4078790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649118" y="4028246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729999" y="4305983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802007" y="4545798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461662" y="5031080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790288" y="5014927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41246" y="5107675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23"/>
          <p:cNvSpPr/>
          <p:nvPr/>
        </p:nvSpPr>
        <p:spPr>
          <a:xfrm rot="19367989">
            <a:off x="-1489560" y="2622286"/>
            <a:ext cx="12124368" cy="1277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A tester ce printemps</a:t>
            </a:r>
            <a:endParaRPr lang="fr-F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9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Protocole densités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ym typeface="Wingdings" panose="05000000000000000000" pitchFamily="2" charset="2"/>
              </a:rPr>
              <a:t>Evaluer les </a:t>
            </a:r>
            <a:r>
              <a:rPr lang="fr-FR" dirty="0" smtClean="0">
                <a:sym typeface="Wingdings" panose="05000000000000000000" pitchFamily="2" charset="2"/>
              </a:rPr>
              <a:t>densités : combien de nids disponibles?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Problème : détectabilité des nids est variable entre espèces, entre milieux, entre opérateurs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par ex.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en zone humide, les nids ont des solariums, aisés à détecter la plupart du temps, lorsque la végétation n’est pas trop dense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en prairie maigre de fauche, les nids sont enterrés, pris entre les tiges des graminées qui sont denses et hautes</a:t>
            </a:r>
          </a:p>
          <a:p>
            <a:pPr marL="109728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89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Protocole densités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Transects</a:t>
            </a:r>
            <a:r>
              <a:rPr lang="fr-FR" dirty="0" smtClean="0"/>
              <a:t> 1m de large, 20m de long</a:t>
            </a:r>
          </a:p>
          <a:p>
            <a:r>
              <a:rPr lang="fr-FR" dirty="0" smtClean="0"/>
              <a:t>Avancer mètre par mètre, récolter tous les nids visibles + 5 coups de couteau aléatoires chaque mètre;</a:t>
            </a:r>
          </a:p>
          <a:p>
            <a:r>
              <a:rPr lang="fr-FR" dirty="0" smtClean="0"/>
              <a:t>Au moins 5 </a:t>
            </a:r>
            <a:r>
              <a:rPr lang="fr-FR" dirty="0" err="1" smtClean="0"/>
              <a:t>transects</a:t>
            </a:r>
            <a:r>
              <a:rPr lang="fr-FR" dirty="0" smtClean="0"/>
              <a:t> par parcelle : hétérogénéité</a:t>
            </a:r>
          </a:p>
          <a:p>
            <a:r>
              <a:rPr lang="fr-FR" dirty="0" smtClean="0"/>
              <a:t>Possible aussi de travailler en </a:t>
            </a:r>
            <a:r>
              <a:rPr lang="fr-FR" dirty="0" err="1" smtClean="0"/>
              <a:t>quadrats</a:t>
            </a:r>
            <a:r>
              <a:rPr lang="fr-FR" dirty="0" smtClean="0"/>
              <a:t> aléatoires, mais plus long à organiser et à cartographier</a:t>
            </a:r>
          </a:p>
        </p:txBody>
      </p:sp>
      <p:pic>
        <p:nvPicPr>
          <p:cNvPr id="2050" name="Picture 2" descr="http://www.greenherontools.com/products/Cutting%20Tools/Soil%20Knives/GT_Hori-H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0152" y="77366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Hori-hori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92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35776"/>
            <a:ext cx="3655178" cy="50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1" r="26757"/>
          <a:stretch/>
        </p:blipFill>
        <p:spPr bwMode="auto">
          <a:xfrm>
            <a:off x="4516471" y="-171400"/>
            <a:ext cx="4858905" cy="75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456"/>
            <a:ext cx="8229600" cy="1066800"/>
          </a:xfrm>
        </p:spPr>
        <p:txBody>
          <a:bodyPr/>
          <a:lstStyle/>
          <a:p>
            <a:r>
              <a:rPr lang="fr-FR" dirty="0" smtClean="0"/>
              <a:t>Exemples : Marais de Montfort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827584" y="5517232"/>
            <a:ext cx="854779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27584" y="4932183"/>
            <a:ext cx="8547792" cy="7200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27584" y="1916832"/>
            <a:ext cx="854779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3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79472"/>
            <a:ext cx="3655178" cy="50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1520" r="9378" b="64281"/>
          <a:stretch/>
        </p:blipFill>
        <p:spPr>
          <a:xfrm>
            <a:off x="3995936" y="1471464"/>
            <a:ext cx="4752000" cy="396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1628800"/>
            <a:ext cx="208823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347864" y="1471464"/>
            <a:ext cx="648072" cy="157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47864" y="3068960"/>
            <a:ext cx="648072" cy="2362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 rot="17905276">
            <a:off x="533817" y="4388558"/>
            <a:ext cx="3209435" cy="777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88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08010"/>
              </p:ext>
            </p:extLst>
          </p:nvPr>
        </p:nvGraphicFramePr>
        <p:xfrm>
          <a:off x="395536" y="1484784"/>
          <a:ext cx="3672408" cy="46039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4641"/>
                <a:gridCol w="1327767"/>
              </a:tblGrid>
              <a:tr h="329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Résultat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protocole densités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Surface échantillonnée (en m</a:t>
                      </a:r>
                      <a:r>
                        <a:rPr lang="fr-FR" sz="1200" baseline="300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 nids découverts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Densité de nids de fourmis (pour 100m</a:t>
                      </a:r>
                      <a:r>
                        <a:rPr lang="fr-FR" sz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19,29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d'espèces détectées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 de nids de 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M.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scabrinodis</a:t>
                      </a:r>
                      <a:endParaRPr lang="fr-FR" sz="18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Densité de nids de M. </a:t>
                      </a:r>
                      <a:r>
                        <a:rPr lang="fr-FR" sz="1200" i="1" dirty="0" err="1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scabrinodis</a:t>
                      </a: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(pour 100m</a:t>
                      </a:r>
                      <a:r>
                        <a:rPr lang="fr-FR" sz="1200" baseline="300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12,14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Proportion des nids de </a:t>
                      </a:r>
                      <a:r>
                        <a:rPr lang="fr-FR" sz="1200" i="1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M. </a:t>
                      </a:r>
                      <a:r>
                        <a:rPr lang="fr-FR" sz="1200" i="1" dirty="0" err="1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scabrinodis</a:t>
                      </a:r>
                      <a:r>
                        <a:rPr lang="fr-FR" sz="1200" i="1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par rapport au nombre total de nids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0,63</a:t>
                      </a:r>
                      <a:endParaRPr lang="fr-FR" sz="18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Autre espèce (rang, densité pour 100m</a:t>
                      </a:r>
                      <a:r>
                        <a:rPr lang="fr-FR" sz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Myrmica</a:t>
                      </a:r>
                      <a:r>
                        <a:rPr lang="fr-FR" sz="105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rubra</a:t>
                      </a:r>
                      <a:r>
                        <a:rPr lang="fr-FR" sz="105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(2, 3,57)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Autre espèce (rang, densité pour 100m</a:t>
                      </a:r>
                      <a:r>
                        <a:rPr lang="fr-FR" sz="1200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12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Lasius</a:t>
                      </a:r>
                      <a:r>
                        <a:rPr lang="fr-FR" sz="105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flavus</a:t>
                      </a:r>
                      <a:r>
                        <a:rPr lang="fr-FR" sz="105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(3, 2,14)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9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Autre espèce (rang, densité pour 100m</a:t>
                      </a:r>
                      <a:r>
                        <a:rPr lang="fr-FR" sz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Lasius</a:t>
                      </a:r>
                      <a:r>
                        <a:rPr lang="fr-FR" sz="105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niger</a:t>
                      </a:r>
                      <a:r>
                        <a:rPr lang="fr-FR" sz="105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05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(4, 1,43)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14166"/>
              </p:ext>
            </p:extLst>
          </p:nvPr>
        </p:nvGraphicFramePr>
        <p:xfrm>
          <a:off x="4499992" y="1484784"/>
          <a:ext cx="396044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3356"/>
                <a:gridCol w="1447084"/>
              </a:tblGrid>
              <a:tr h="3702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  <a:latin typeface="+mn-lt"/>
                        </a:rPr>
                        <a:t>Résultats </a:t>
                      </a:r>
                      <a:r>
                        <a:rPr lang="fr-FR" sz="1400" b="0" dirty="0">
                          <a:effectLst/>
                          <a:latin typeface="+mn-lt"/>
                        </a:rPr>
                        <a:t>du protocole du PNAM</a:t>
                      </a:r>
                      <a:endParaRPr lang="fr-F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Nombre d'appâts posés (longueur de </a:t>
                      </a:r>
                      <a:r>
                        <a:rPr lang="fr-FR" sz="1200" b="0" dirty="0" err="1">
                          <a:effectLst/>
                          <a:latin typeface="+mn-lt"/>
                        </a:rPr>
                        <a:t>transect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 en m)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 (396 mètres)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Nombre d'appâts visités par des fourmis (%)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 (35%)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5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Nombre d’espèces détectées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Proportion d'appâts avec </a:t>
                      </a:r>
                      <a:r>
                        <a:rPr lang="fr-FR" sz="12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M. </a:t>
                      </a:r>
                      <a:r>
                        <a:rPr lang="fr-FR" sz="1200" b="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scabrinodis</a:t>
                      </a:r>
                      <a:endParaRPr lang="fr-FR" sz="1200" b="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24,60%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72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Proportion d’appâts avec </a:t>
                      </a:r>
                      <a:r>
                        <a:rPr lang="fr-FR" sz="1200" b="0" i="1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M. </a:t>
                      </a:r>
                      <a:r>
                        <a:rPr lang="fr-FR" sz="1200" b="0" i="1" dirty="0" err="1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scabrinodis</a:t>
                      </a:r>
                      <a:r>
                        <a:rPr lang="fr-FR" sz="12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par rapport aux appâts occupés par d’autres espèces (</a:t>
                      </a:r>
                      <a:r>
                        <a:rPr lang="fr-FR" sz="1200" b="0" dirty="0" err="1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fréq</a:t>
                      </a:r>
                      <a:r>
                        <a:rPr lang="fr-FR" sz="12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. relative)</a:t>
                      </a:r>
                      <a:endParaRPr lang="fr-FR" sz="1200" b="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41%</a:t>
                      </a:r>
                      <a:endParaRPr lang="fr-FR" sz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Rang de dominance de M. </a:t>
                      </a:r>
                      <a:r>
                        <a:rPr lang="fr-FR" sz="1200" b="0" dirty="0" err="1">
                          <a:effectLst/>
                          <a:latin typeface="+mn-lt"/>
                        </a:rPr>
                        <a:t>scabrinodis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Autre espèce (rang, </a:t>
                      </a:r>
                      <a:r>
                        <a:rPr lang="fr-FR" sz="1200" b="0" dirty="0" err="1">
                          <a:effectLst/>
                          <a:latin typeface="+mn-lt"/>
                        </a:rPr>
                        <a:t>fréq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. relative)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Tapinoma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(2, 28,2%)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Autre espèce (rang, </a:t>
                      </a:r>
                      <a:r>
                        <a:rPr lang="fr-FR" sz="1200" b="0" dirty="0" err="1">
                          <a:effectLst/>
                          <a:latin typeface="+mn-lt"/>
                        </a:rPr>
                        <a:t>fréq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. relative)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Lasius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niger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(3, 20,5%)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  <a:latin typeface="+mn-lt"/>
                        </a:rPr>
                        <a:t>Autre espèce (rang, </a:t>
                      </a:r>
                      <a:r>
                        <a:rPr lang="fr-FR" sz="1200" b="0" dirty="0" err="1">
                          <a:effectLst/>
                          <a:latin typeface="+mn-lt"/>
                        </a:rPr>
                        <a:t>fréq</a:t>
                      </a:r>
                      <a:r>
                        <a:rPr lang="fr-FR" sz="1200" b="0" dirty="0">
                          <a:effectLst/>
                          <a:latin typeface="+mn-lt"/>
                        </a:rPr>
                        <a:t>. relative)</a:t>
                      </a:r>
                      <a:endParaRPr lang="fr-FR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Myrmica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rubra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(4, 10,3%)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23728" y="836712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Comparaison appâts-densités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57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+ et – du protocole densités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+ : </a:t>
            </a:r>
          </a:p>
          <a:p>
            <a:pPr marL="859536" lvl="1" indent="-457200"/>
            <a:r>
              <a:rPr lang="fr-FR" dirty="0"/>
              <a:t>	</a:t>
            </a:r>
            <a:r>
              <a:rPr lang="fr-FR" dirty="0" smtClean="0"/>
              <a:t>densité réelle, y compris fourmis hypogées</a:t>
            </a:r>
          </a:p>
          <a:p>
            <a:pPr lvl="1"/>
            <a:r>
              <a:rPr lang="fr-FR" dirty="0"/>
              <a:t>	</a:t>
            </a:r>
            <a:r>
              <a:rPr lang="fr-FR" dirty="0" smtClean="0"/>
              <a:t>représentatif des parcelles</a:t>
            </a:r>
          </a:p>
          <a:p>
            <a:pPr marL="859536" lvl="1" indent="-457200"/>
            <a:r>
              <a:rPr lang="fr-FR" dirty="0"/>
              <a:t>	</a:t>
            </a:r>
            <a:r>
              <a:rPr lang="fr-FR" dirty="0" smtClean="0"/>
              <a:t>tri et identification assez rapide (nids, nombre de nids </a:t>
            </a:r>
            <a:r>
              <a:rPr lang="fr-FR" dirty="0" err="1" smtClean="0"/>
              <a:t>raisonable</a:t>
            </a:r>
            <a:r>
              <a:rPr lang="fr-FR" dirty="0" smtClean="0"/>
              <a:t>)</a:t>
            </a:r>
          </a:p>
          <a:p>
            <a:pPr marL="859536" lvl="1" indent="-457200"/>
            <a:r>
              <a:rPr lang="fr-FR" dirty="0" smtClean="0"/>
              <a:t>faisable par néophytes motivés</a:t>
            </a:r>
          </a:p>
          <a:p>
            <a:pPr>
              <a:buFontTx/>
              <a:buChar char="-"/>
            </a:pPr>
            <a:r>
              <a:rPr lang="fr-FR" dirty="0" smtClean="0"/>
              <a:t>: </a:t>
            </a:r>
          </a:p>
          <a:p>
            <a:pPr lvl="2">
              <a:buFontTx/>
              <a:buChar char="-"/>
            </a:pPr>
            <a:r>
              <a:rPr lang="fr-FR" dirty="0" smtClean="0"/>
              <a:t>long et pénible : au couteau ou </a:t>
            </a:r>
            <a:r>
              <a:rPr lang="fr-FR" dirty="0" err="1" smtClean="0"/>
              <a:t>hori-hori</a:t>
            </a:r>
            <a:r>
              <a:rPr lang="fr-FR" dirty="0" smtClean="0"/>
              <a:t>, compter 1h pour 20m, davantage si la végétation est dense;</a:t>
            </a:r>
          </a:p>
          <a:p>
            <a:pPr lvl="2">
              <a:buFontTx/>
              <a:buChar char="-"/>
            </a:pPr>
            <a:r>
              <a:rPr lang="fr-FR" dirty="0" smtClean="0"/>
              <a:t>attention aux hétérogénéités du milieu</a:t>
            </a:r>
          </a:p>
          <a:p>
            <a:pPr lvl="2">
              <a:buFontTx/>
              <a:buChar char="-"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Toujours en cours de test; &gt;20 parcelles échantillonnées pour l’instant.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4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Réduire le temps de préparation et de tri :</a:t>
            </a:r>
          </a:p>
          <a:p>
            <a:pPr marL="41148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Simplification 1</a:t>
            </a:r>
          </a:p>
          <a:p>
            <a:r>
              <a:rPr lang="fr-FR" dirty="0" smtClean="0"/>
              <a:t>Permettre de caractériser efficacement de nombreuses petites parcelles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Simplification 2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Evaluer les densités</a:t>
            </a:r>
          </a:p>
          <a:p>
            <a:pPr marL="41148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Protocole densités</a:t>
            </a:r>
            <a:endParaRPr lang="fr-FR" dirty="0" smtClean="0"/>
          </a:p>
          <a:p>
            <a:pPr marL="41148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10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la présence de fourmis du genre </a:t>
            </a:r>
            <a:r>
              <a:rPr lang="fr-FR" sz="2400" i="1" dirty="0" err="1" smtClean="0"/>
              <a:t>Myrmica</a:t>
            </a:r>
            <a:r>
              <a:rPr lang="fr-FR" sz="2400" dirty="0" smtClean="0"/>
              <a:t>, 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La répartition spatiale à l’échelle d’une parcelle, 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la diversité de la communauté de fourmis à laquelle les </a:t>
            </a:r>
            <a:r>
              <a:rPr lang="fr-FR" sz="2400" i="1" dirty="0" err="1" smtClean="0"/>
              <a:t>Myrmica</a:t>
            </a:r>
            <a:r>
              <a:rPr lang="fr-FR" sz="2400" dirty="0" smtClean="0"/>
              <a:t> sont confrontées</a:t>
            </a:r>
          </a:p>
          <a:p>
            <a:pPr marL="624078" indent="-514350">
              <a:buFont typeface="+mj-lt"/>
              <a:buAutoNum type="arabicPeriod"/>
            </a:pPr>
            <a:endParaRPr lang="fr-FR" sz="2400" dirty="0" smtClean="0"/>
          </a:p>
          <a:p>
            <a:pPr marL="624078" indent="-514350">
              <a:buNone/>
            </a:pPr>
            <a:r>
              <a:rPr lang="fr-FR" sz="2400" dirty="0" smtClean="0"/>
              <a:t>Mais pas :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d’estimer des abondances ou des densités ponctuelles</a:t>
            </a:r>
          </a:p>
          <a:p>
            <a:pPr marL="624078" indent="-514350">
              <a:buFont typeface="+mj-lt"/>
              <a:buAutoNum type="arabicPeriod"/>
            </a:pPr>
            <a:r>
              <a:rPr lang="fr-FR" sz="2400" dirty="0" smtClean="0"/>
              <a:t>un échantillonnage exhaustif de toutes les espèces de fourmis. </a:t>
            </a:r>
          </a:p>
          <a:p>
            <a:pPr marL="624078" indent="-514350">
              <a:buFont typeface="+mj-lt"/>
              <a:buAutoNum type="arabicPeriod"/>
            </a:pPr>
            <a:endParaRPr lang="fr-FR" sz="2400" dirty="0" smtClean="0"/>
          </a:p>
          <a:p>
            <a:pPr marL="624078" indent="-514350">
              <a:buNone/>
            </a:pPr>
            <a:r>
              <a:rPr lang="fr-FR" sz="2400" dirty="0" smtClean="0"/>
              <a:t>Biaisé en faveur des </a:t>
            </a:r>
            <a:r>
              <a:rPr lang="fr-FR" sz="2400" i="1" dirty="0" err="1" smtClean="0"/>
              <a:t>Myrmica</a:t>
            </a:r>
            <a:r>
              <a:rPr lang="fr-FR" sz="2400" dirty="0" smtClean="0"/>
              <a:t> (</a:t>
            </a:r>
            <a:r>
              <a:rPr lang="fr-FR" sz="2400" dirty="0" err="1" smtClean="0"/>
              <a:t>proba</a:t>
            </a:r>
            <a:r>
              <a:rPr lang="fr-FR" sz="2400" dirty="0" smtClean="0"/>
              <a:t> de détection ponctuelle à 70% contre &lt;50% pour les autres espèces).</a:t>
            </a: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protocole en bref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Préparation des </a:t>
            </a:r>
            <a:r>
              <a:rPr lang="fr-FR" dirty="0" err="1" smtClean="0"/>
              <a:t>transects</a:t>
            </a:r>
            <a:endParaRPr lang="fr-FR" dirty="0" smtClean="0"/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Préparation des appâts et des tubes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Pose des appâts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Relevé 30 min après la pose du premier appât. 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Relevé 1h30 après la pose du premier appât.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70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68560" y="808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Exemples (août 2014)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2" y="1148972"/>
            <a:ext cx="3131054" cy="5580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3528" y="940078"/>
            <a:ext cx="392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Satolas</a:t>
            </a:r>
            <a:r>
              <a:rPr lang="fr-FR" dirty="0" smtClean="0"/>
              <a:t>-et-</a:t>
            </a:r>
            <a:r>
              <a:rPr lang="fr-FR" dirty="0" err="1" smtClean="0"/>
              <a:t>Bonce</a:t>
            </a:r>
            <a:r>
              <a:rPr lang="fr-FR" dirty="0" smtClean="0"/>
              <a:t> (38), pelouse sèche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1" r="26757"/>
          <a:stretch/>
        </p:blipFill>
        <p:spPr bwMode="auto">
          <a:xfrm>
            <a:off x="5174344" y="1304744"/>
            <a:ext cx="3470647" cy="54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5151" y="4725144"/>
            <a:ext cx="163785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Occurrences 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espèces de fourmis sur les </a:t>
            </a:r>
            <a:r>
              <a:rPr lang="fr-FR" sz="800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transects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d’appâts. En orangé :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Myrmica</a:t>
            </a:r>
            <a:r>
              <a:rPr lang="fr-FR" sz="8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scabrinodis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rouge </a:t>
            </a:r>
            <a:r>
              <a:rPr lang="fr-FR" sz="8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rubra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bleu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Lasius</a:t>
            </a:r>
            <a:r>
              <a:rPr lang="fr-FR" sz="8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 noir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Tapinoma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800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Plusieurs appâts sont partagés par </a:t>
            </a:r>
            <a:r>
              <a:rPr lang="fr-FR" sz="8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scabrinodis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800" i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Tapinoma</a:t>
            </a:r>
            <a:r>
              <a:rPr lang="fr-FR" sz="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(au sud).</a:t>
            </a:r>
            <a:endParaRPr lang="fr-FR" sz="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21952" y="935412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Marais de </a:t>
            </a:r>
            <a:r>
              <a:rPr lang="fr-FR" dirty="0" err="1" smtClean="0"/>
              <a:t>Monfort</a:t>
            </a:r>
            <a:r>
              <a:rPr lang="fr-FR" dirty="0" smtClean="0"/>
              <a:t> (38), prairie humide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54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du protocole de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Rapidité : </a:t>
            </a:r>
          </a:p>
          <a:p>
            <a:pPr lvl="1"/>
            <a:r>
              <a:rPr lang="fr-FR" dirty="0" smtClean="0"/>
              <a:t>une demi-journée de travail à 2-4 personnes</a:t>
            </a:r>
          </a:p>
          <a:p>
            <a:pPr lvl="1"/>
            <a:r>
              <a:rPr lang="fr-FR" dirty="0" smtClean="0"/>
              <a:t>par parcelle de 1 à 4 ha</a:t>
            </a:r>
          </a:p>
          <a:p>
            <a:pPr lvl="1"/>
            <a:r>
              <a:rPr lang="fr-FR" dirty="0" smtClean="0"/>
              <a:t>données de terrain immédiates pour le genre </a:t>
            </a:r>
            <a:r>
              <a:rPr lang="fr-FR" i="1" dirty="0" err="1" smtClean="0"/>
              <a:t>Myrmica</a:t>
            </a:r>
            <a:endParaRPr lang="fr-FR" i="1" dirty="0" smtClean="0"/>
          </a:p>
          <a:p>
            <a:r>
              <a:rPr lang="fr-FR" dirty="0" smtClean="0"/>
              <a:t>Facilité :</a:t>
            </a:r>
          </a:p>
          <a:p>
            <a:pPr lvl="1"/>
            <a:r>
              <a:rPr lang="fr-FR" dirty="0" smtClean="0"/>
              <a:t>pas besoin de spécialiste sur place</a:t>
            </a:r>
          </a:p>
          <a:p>
            <a:pPr lvl="1"/>
            <a:r>
              <a:rPr lang="fr-FR" dirty="0" smtClean="0"/>
              <a:t>pas de matériel sophistiqué ou coûteux</a:t>
            </a:r>
          </a:p>
          <a:p>
            <a:pPr lvl="1"/>
            <a:r>
              <a:rPr lang="fr-FR" dirty="0" smtClean="0"/>
              <a:t>réalisable d’avril à juillet</a:t>
            </a:r>
          </a:p>
          <a:p>
            <a:r>
              <a:rPr lang="fr-FR" dirty="0" smtClean="0"/>
              <a:t>Adaptabilité</a:t>
            </a:r>
          </a:p>
          <a:p>
            <a:pPr lvl="1"/>
            <a:r>
              <a:rPr lang="fr-FR" dirty="0" smtClean="0"/>
              <a:t>tous les milieux, secs à humides, pierreux à boueux</a:t>
            </a:r>
          </a:p>
          <a:p>
            <a:pPr lvl="1"/>
            <a:r>
              <a:rPr lang="fr-FR" dirty="0" smtClean="0"/>
              <a:t>toutes les espèces de </a:t>
            </a:r>
            <a:r>
              <a:rPr lang="fr-FR" i="1" dirty="0" err="1" smtClean="0"/>
              <a:t>Myrmica</a:t>
            </a:r>
            <a:endParaRPr lang="fr-FR" i="1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Inconvénients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fourmis pas capturées par colonie (</a:t>
            </a:r>
            <a:r>
              <a:rPr lang="fr-FR" sz="2000" dirty="0" err="1" smtClean="0"/>
              <a:t>pb</a:t>
            </a:r>
            <a:r>
              <a:rPr lang="fr-FR" sz="2000" dirty="0" smtClean="0"/>
              <a:t>. pour taxinomie)</a:t>
            </a:r>
          </a:p>
          <a:p>
            <a:r>
              <a:rPr lang="fr-FR" sz="2000" dirty="0" smtClean="0"/>
              <a:t>fourmis discrètes ou hypogées non échantillonnées</a:t>
            </a:r>
          </a:p>
          <a:p>
            <a:r>
              <a:rPr lang="fr-FR" dirty="0" smtClean="0"/>
              <a:t>pas d’abondances, pas de densités</a:t>
            </a:r>
          </a:p>
          <a:p>
            <a:r>
              <a:rPr lang="fr-FR" dirty="0" smtClean="0"/>
              <a:t>Effort d’échantillonnage important :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3-4 personnes pendant ½ journée par site</a:t>
            </a:r>
          </a:p>
          <a:p>
            <a:pPr lvl="1"/>
            <a:r>
              <a:rPr lang="fr-FR" dirty="0" smtClean="0"/>
              <a:t>Préparation importante : 2 tubes avec alcool / appât </a:t>
            </a:r>
            <a:r>
              <a:rPr lang="fr-FR" dirty="0" smtClean="0">
                <a:sym typeface="Wingdings" panose="05000000000000000000" pitchFamily="2" charset="2"/>
              </a:rPr>
              <a:t> 200 tubes à préparer (&gt;90 min)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 tri et identification longs (2 jours)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Pas adapté pour petites parcelles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Réduire le temps de préparation et de tri :</a:t>
            </a:r>
          </a:p>
          <a:p>
            <a:pPr marL="41148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Simplification 1</a:t>
            </a:r>
          </a:p>
          <a:p>
            <a:r>
              <a:rPr lang="fr-FR" dirty="0" smtClean="0"/>
              <a:t>Permettre de caractériser efficacement de nombreuses petites parcelles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Simplification 2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Evaluer les densités</a:t>
            </a:r>
          </a:p>
          <a:p>
            <a:pPr marL="41148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Protocole densités</a:t>
            </a:r>
            <a:endParaRPr lang="fr-FR" dirty="0" smtClean="0"/>
          </a:p>
          <a:p>
            <a:pPr marL="41148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91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Simplification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Réduire le temps de préparation et de tri </a:t>
            </a:r>
            <a:endParaRPr lang="fr-FR" dirty="0" smtClean="0"/>
          </a:p>
          <a:p>
            <a:endParaRPr lang="fr-F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fr-FR" dirty="0" smtClean="0"/>
              <a:t>1 seul tube par appât et les 2 passages mélangés sur le terrain (50% de temps gagné sur le labo)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 smtClean="0"/>
          </a:p>
          <a:p>
            <a:r>
              <a:rPr lang="fr-FR" sz="2400" dirty="0" err="1" smtClean="0"/>
              <a:t>Inconvenients</a:t>
            </a:r>
            <a:r>
              <a:rPr lang="fr-FR" sz="2400" dirty="0" smtClean="0"/>
              <a:t> : pas l’ordre d’arrivée, risque de mélanger les colonies</a:t>
            </a:r>
          </a:p>
          <a:p>
            <a:r>
              <a:rPr lang="fr-FR" dirty="0" smtClean="0"/>
              <a:t>Mais perte d’info peu importante par rapport au gain de temps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Simplification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/>
              <a:t>Permettre de caractériser efficacement de nombreuses petites </a:t>
            </a:r>
            <a:r>
              <a:rPr lang="fr-FR" sz="1800" dirty="0" smtClean="0"/>
              <a:t>parcelles</a:t>
            </a:r>
          </a:p>
          <a:p>
            <a:pPr marL="109728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</a:t>
            </a:r>
          </a:p>
          <a:p>
            <a:pPr marL="109728" indent="0">
              <a:buNone/>
            </a:pPr>
            <a:endParaRPr lang="fr-FR" sz="1800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endParaRPr lang="fr-FR" sz="1800" dirty="0" smtClean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- Tube posé sur le côté et laissé ouvert;</a:t>
            </a: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- 1h30 puis tube fermé, récupéré et rapporté en labo;</a:t>
            </a:r>
          </a:p>
          <a:p>
            <a:pPr marL="109728" indent="0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- Congélateur (&gt;10 minutes) puis sucre et croquette enlevés;</a:t>
            </a:r>
          </a:p>
          <a:p>
            <a:pPr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Soit alcool dans le tube, soit tri direct des fourmis en tube à </a:t>
            </a:r>
            <a:r>
              <a:rPr lang="fr-FR" sz="1800" dirty="0" err="1" smtClean="0">
                <a:sym typeface="Wingdings" panose="05000000000000000000" pitchFamily="2" charset="2"/>
              </a:rPr>
              <a:t>centri</a:t>
            </a:r>
            <a:r>
              <a:rPr lang="fr-FR" sz="1800" dirty="0" smtClean="0">
                <a:sym typeface="Wingdings" panose="05000000000000000000" pitchFamily="2" charset="2"/>
              </a:rPr>
              <a:t>;</a:t>
            </a:r>
          </a:p>
          <a:p>
            <a:pPr>
              <a:buFontTx/>
              <a:buChar char="-"/>
            </a:pPr>
            <a:endParaRPr lang="fr-FR" sz="1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Détection des </a:t>
            </a:r>
            <a:r>
              <a:rPr lang="fr-FR" sz="1800" i="1" dirty="0" err="1" smtClean="0">
                <a:sym typeface="Wingdings" panose="05000000000000000000" pitchFamily="2" charset="2"/>
              </a:rPr>
              <a:t>Myrmica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d’intérêt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Rapidité pose et récolte même si distances entre parcelles</a:t>
            </a:r>
            <a:endParaRPr lang="fr-FR" sz="1800" dirty="0"/>
          </a:p>
        </p:txBody>
      </p:sp>
      <p:pic>
        <p:nvPicPr>
          <p:cNvPr id="4" name="Image 3" descr="IMG_012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6" t="48798" r="27073"/>
          <a:stretch/>
        </p:blipFill>
        <p:spPr>
          <a:xfrm>
            <a:off x="985243" y="2641657"/>
            <a:ext cx="1187633" cy="180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98575" y="2890873"/>
            <a:ext cx="1707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+Sucre morceau</a:t>
            </a:r>
          </a:p>
          <a:p>
            <a:r>
              <a:rPr lang="fr-FR" dirty="0" smtClean="0"/>
              <a:t>+/- croquettes chien / chat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264954" y="291824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10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47644" y="337156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parcelles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5724128" y="2708920"/>
            <a:ext cx="2880000" cy="2036613"/>
            <a:chOff x="5724128" y="3238685"/>
            <a:chExt cx="2880000" cy="203661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3238685"/>
              <a:ext cx="2880000" cy="2036613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7030936" y="3740892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7416815" y="3614980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344807" y="3803848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958928" y="4194035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589767" y="3740892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056775" y="4843654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981656" y="4608754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164128" y="4078790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649118" y="4028246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729999" y="4305983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802007" y="4545798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461662" y="5031080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790288" y="5014927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41246" y="5107675"/>
              <a:ext cx="144016" cy="1259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6642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304</TotalTime>
  <Words>953</Words>
  <Application>Microsoft Office PowerPoint</Application>
  <PresentationFormat>Affichage à l'écran (4:3)</PresentationFormat>
  <Paragraphs>171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Urbain</vt:lpstr>
      <vt:lpstr>Simplifications et précisions apportées au protocole Fourmis</vt:lpstr>
      <vt:lpstr>Objectifs</vt:lpstr>
      <vt:lpstr>Le protocole en bref</vt:lpstr>
      <vt:lpstr>Exemples (août 2014)</vt:lpstr>
      <vt:lpstr>Avantages du protocole de terrain</vt:lpstr>
      <vt:lpstr>Inconvénients</vt:lpstr>
      <vt:lpstr>Améliorations</vt:lpstr>
      <vt:lpstr>Simplification 1</vt:lpstr>
      <vt:lpstr>Simplification 2</vt:lpstr>
      <vt:lpstr>Simplification 2</vt:lpstr>
      <vt:lpstr>Protocole densités</vt:lpstr>
      <vt:lpstr>Protocole densités</vt:lpstr>
      <vt:lpstr>Exemples : Marais de Montfort</vt:lpstr>
      <vt:lpstr>Exemples</vt:lpstr>
      <vt:lpstr>Présentation PowerPoint</vt:lpstr>
      <vt:lpstr>+ et – du protocole densités</vt:lpstr>
      <vt:lpstr>Améliorations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Protocole Fourmis Rapide</dc:title>
  <dc:creator>Bernard</dc:creator>
  <cp:lastModifiedBy>Raphaëlle ITRAC-BRUNEAU</cp:lastModifiedBy>
  <cp:revision>31</cp:revision>
  <dcterms:created xsi:type="dcterms:W3CDTF">2014-02-24T14:27:03Z</dcterms:created>
  <dcterms:modified xsi:type="dcterms:W3CDTF">2014-12-15T16:53:59Z</dcterms:modified>
</cp:coreProperties>
</file>